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2192000" cy="6858000"/>
  <p:notesSz cx="6858000" cy="12192000"/>
  <p:embeddedFontLst>
    <p:embeddedFont>
      <p:font typeface="MiSans" charset="-122" pitchFamily="34"/>
      <p:regular r:id="rId14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gradFill rotWithShape="0" flip="none">
          <a:gsLst>
            <a:gs pos="9000">
              <a:srgbClr val="94B9FF"/>
            </a:gs>
            <a:gs pos="34000">
              <a:srgbClr val="94B9FF">
                <a:alpha val="45000"/>
              </a:srgbClr>
            </a:gs>
            <a:gs pos="62000">
              <a:srgbClr val="94B9FF">
                <a:alpha val="0"/>
              </a:srgbClr>
            </a:gs>
            <a:gs pos="72000">
              <a:srgbClr val="94B9FF">
                <a:alpha val="0"/>
              </a:srgbClr>
            </a:gs>
            <a:gs pos="89000">
              <a:srgbClr val="94B9FF">
                <a:alpha val="45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493213" y="2018030"/>
            <a:ext cx="8091091" cy="19138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Staying Safe in an Earthquake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gradFill rotWithShape="0" flip="none">
          <a:gsLst>
            <a:gs pos="0">
              <a:srgbClr val="94B9FF">
                <a:alpha val="58000"/>
              </a:srgbClr>
            </a:gs>
            <a:gs pos="46000">
              <a:srgbClr val="94B9FF">
                <a:alpha val="9000"/>
              </a:srgbClr>
            </a:gs>
            <a:gs pos="78000">
              <a:srgbClr val="94B9FF">
                <a:alpha val="30000"/>
              </a:srgbClr>
            </a:gs>
            <a:gs pos="100000">
              <a:srgbClr val="94B9FF">
                <a:alpha val="45000"/>
              </a:srgbClr>
            </a:gs>
          </a:gsLst>
          <a:lin ang="966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762"/>
            <a:ext cx="3562985" cy="6859270"/>
          </a:xfrm>
          <a:prstGeom prst="rect">
            <a:avLst/>
          </a:prstGeom>
          <a:solidFill>
            <a:srgbClr val="4874CB">
              <a:alpha val="54902"/>
            </a:srgbClr>
          </a:solidFill>
          <a:ln/>
        </p:spPr>
      </p:sp>
      <p:sp>
        <p:nvSpPr>
          <p:cNvPr id="3" name="Text 1"/>
          <p:cNvSpPr/>
          <p:nvPr/>
        </p:nvSpPr>
        <p:spPr>
          <a:xfrm>
            <a:off x="1019175" y="1054735"/>
            <a:ext cx="1079500" cy="51181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 vert="eaVert">
            <a:spAutoFit/>
          </a:bodyPr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CONTENTS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4241270" y="1898332"/>
            <a:ext cx="7077075" cy="1429385"/>
          </a:xfrm>
          <a:prstGeom prst="roundRect">
            <a:avLst>
              <a:gd name="adj" fmla="val 1590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6389D3">
                <a:alpha val="70196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241270" y="1898332"/>
            <a:ext cx="7077075" cy="14293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4837623" y="2289810"/>
            <a:ext cx="1183548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874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6356138" y="2117725"/>
            <a:ext cx="4788535" cy="9899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Preparing Before an Earthquake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174528" y="2151380"/>
            <a:ext cx="0" cy="921385"/>
          </a:xfrm>
          <a:prstGeom prst="line">
            <a:avLst/>
          </a:prstGeom>
          <a:noFill/>
          <a:ln w="15875">
            <a:solidFill>
              <a:srgbClr val="87A9FF">
                <a:alpha val="50196"/>
              </a:srgbClr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4241270" y="3541078"/>
            <a:ext cx="7077710" cy="1429385"/>
          </a:xfrm>
          <a:prstGeom prst="roundRect">
            <a:avLst>
              <a:gd name="adj" fmla="val 15901"/>
            </a:avLst>
          </a:prstGeom>
          <a:solidFill>
            <a:srgbClr val="FFFFFF">
              <a:alpha val="20000"/>
            </a:srgbClr>
          </a:solidFill>
          <a:ln w="19050">
            <a:solidFill>
              <a:srgbClr val="6389D3">
                <a:alpha val="70196"/>
              </a:srgbClr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241270" y="3541078"/>
            <a:ext cx="7077710" cy="142938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837623" y="3929063"/>
            <a:ext cx="1183547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874C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6356138" y="3721736"/>
            <a:ext cx="4879340" cy="10598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3333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What to Do During an Earthquake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174528" y="3794761"/>
            <a:ext cx="0" cy="921887"/>
          </a:xfrm>
          <a:prstGeom prst="line">
            <a:avLst/>
          </a:prstGeom>
          <a:noFill/>
          <a:ln w="15875">
            <a:solidFill>
              <a:srgbClr val="87A9FF">
                <a:alpha val="50196"/>
              </a:srgbClr>
            </a:solidFill>
            <a:prstDash val="solid"/>
            <a:headEnd type="none"/>
            <a:tailEnd type="none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gradFill rotWithShape="0" flip="none">
          <a:gsLst>
            <a:gs pos="9000">
              <a:srgbClr val="94B9FF">
                <a:alpha val="0"/>
              </a:srgbClr>
            </a:gs>
            <a:gs pos="40000">
              <a:srgbClr val="94B9FF">
                <a:alpha val="10000"/>
              </a:srgbClr>
            </a:gs>
            <a:gs pos="63000">
              <a:srgbClr val="94B9FF">
                <a:alpha val="9000"/>
              </a:srgbClr>
            </a:gs>
            <a:gs pos="84000">
              <a:srgbClr val="94B9FF">
                <a:alpha val="45000"/>
              </a:srgbClr>
            </a:gs>
          </a:gsLst>
          <a:lin ang="6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6-01-00:29:41-d0tistc75iks2gau4oag.png">    </p:cNvPr>
          <p:cNvPicPr>
            <a:picLocks noChangeAspect="1"/>
          </p:cNvPicPr>
          <p:nvPr/>
        </p:nvPicPr>
        <p:blipFill>
          <a:blip r:embed="rId1"/>
          <a:srcRect l="20060" r="0" t="9520" b="9520"/>
          <a:stretch/>
        </p:blipFill>
        <p:spPr>
          <a:xfrm>
            <a:off x="3559810" y="0"/>
            <a:ext cx="677164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04315" y="2848610"/>
            <a:ext cx="1320165" cy="133477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504315" y="2848610"/>
            <a:ext cx="1320165" cy="13347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509395" y="2843530"/>
            <a:ext cx="1320165" cy="1334770"/>
          </a:xfrm>
          <a:prstGeom prst="ellipse">
            <a:avLst/>
          </a:prstGeom>
          <a:gradFill rotWithShape="1" flip="none">
            <a:gsLst>
              <a:gs pos="2000">
                <a:srgbClr val="D1DCF2">
                  <a:alpha val="83000"/>
                </a:srgbClr>
              </a:gs>
              <a:gs pos="55000">
                <a:srgbClr val="4874CB">
                  <a:alpha val="69000"/>
                </a:srgbClr>
              </a:gs>
              <a:gs pos="100000">
                <a:srgbClr val="345FB6"/>
              </a:gs>
            </a:gsLst>
            <a:path path="circle">
              <a:fillToRect r="100000" b="100000"/>
            </a:path>
            <a:tileRect t="-100000" l="-100000"/>
          </a:gradFill>
          <a:ln/>
          <a:effectLst>
            <a:outerShdw sx="100000" sy="100000" kx="0" ky="0" algn="bl" rotWithShape="0" blurRad="304800" dist="184847" dir="2700000">
              <a:srgbClr val="2e54a1">
                <a:alpha val="23922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09395" y="2843530"/>
            <a:ext cx="1320165" cy="13347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504315" y="3018790"/>
            <a:ext cx="1320165" cy="9931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01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142615" y="3110865"/>
            <a:ext cx="849757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Preparing Before an Earthquake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142615" y="2188845"/>
            <a:ext cx="8497570" cy="73144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PART 01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gradFill rotWithShape="0" flip="none">
          <a:gsLst>
            <a:gs pos="8000">
              <a:srgbClr val="94B9FF">
                <a:alpha val="50000"/>
              </a:srgbClr>
            </a:gs>
            <a:gs pos="37000">
              <a:srgbClr val="94B9FF">
                <a:alpha val="21000"/>
              </a:srgbClr>
            </a:gs>
            <a:gs pos="65000">
              <a:srgbClr val="94B9FF">
                <a:alpha val="18000"/>
              </a:srgbClr>
            </a:gs>
            <a:gs pos="98000">
              <a:srgbClr val="94B9FF">
                <a:alpha val="54000"/>
              </a:srgbClr>
            </a:gs>
          </a:gsLst>
          <a:lin ang="1746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23049" y="1326083"/>
            <a:ext cx="4770337" cy="46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B5C7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</a:t>
            </a:r>
            <a:endParaRPr lang="en-US" sz="1600" dirty="0"/>
          </a:p>
        </p:txBody>
      </p:sp>
      <p:sp>
        <p:nvSpPr>
          <p:cNvPr id="3" name="Shape 1"/>
          <p:cNvSpPr/>
          <p:nvPr/>
        </p:nvSpPr>
        <p:spPr>
          <a:xfrm>
            <a:off x="923049" y="1849081"/>
            <a:ext cx="4790218" cy="0"/>
          </a:xfrm>
          <a:prstGeom prst="line">
            <a:avLst/>
          </a:prstGeom>
          <a:noFill/>
          <a:ln w="12700">
            <a:solidFill>
              <a:srgbClr val="4874CB">
                <a:alpha val="60000"/>
              </a:srgbClr>
            </a:solidFill>
            <a:prstDash val="solid"/>
            <a:headEnd type="none"/>
            <a:tailEnd type="none"/>
          </a:ln>
        </p:spPr>
      </p:sp>
      <p:sp>
        <p:nvSpPr>
          <p:cNvPr id="4" name="Text 2"/>
          <p:cNvSpPr/>
          <p:nvPr/>
        </p:nvSpPr>
        <p:spPr>
          <a:xfrm>
            <a:off x="923049" y="1905071"/>
            <a:ext cx="4770847" cy="36896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Family Meet-Up Spot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923049" y="2325633"/>
            <a:ext cx="4770337" cy="120454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923049" y="2325633"/>
            <a:ext cx="4770337" cy="1204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Choose a safe place for your family to meet and find different ways to leave your home.This helps everyone know what to do and where to go quickly.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22413" y="3917734"/>
            <a:ext cx="4771483" cy="46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B5C7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922413" y="4440732"/>
            <a:ext cx="4790218" cy="0"/>
          </a:xfrm>
          <a:prstGeom prst="line">
            <a:avLst/>
          </a:prstGeom>
          <a:noFill/>
          <a:ln w="12700">
            <a:solidFill>
              <a:srgbClr val="4874CB">
                <a:alpha val="60000"/>
              </a:srgbClr>
            </a:solidFill>
            <a:prstDash val="solid"/>
            <a:headEnd type="none"/>
            <a:tailEnd type="none"/>
          </a:ln>
        </p:spPr>
      </p:sp>
      <p:sp>
        <p:nvSpPr>
          <p:cNvPr id="9" name="Shape 7"/>
          <p:cNvSpPr/>
          <p:nvPr/>
        </p:nvSpPr>
        <p:spPr>
          <a:xfrm>
            <a:off x="922413" y="4926192"/>
            <a:ext cx="4771751" cy="120454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6531602" y="1326083"/>
            <a:ext cx="4771751" cy="46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B5C7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531602" y="1849081"/>
            <a:ext cx="4790218" cy="0"/>
          </a:xfrm>
          <a:prstGeom prst="line">
            <a:avLst/>
          </a:prstGeom>
          <a:noFill/>
          <a:ln w="12700">
            <a:solidFill>
              <a:srgbClr val="4874CB">
                <a:alpha val="60000"/>
              </a:srgbClr>
            </a:solidFill>
            <a:prstDash val="solid"/>
            <a:headEnd type="none"/>
            <a:tailEnd type="none"/>
          </a:ln>
        </p:spPr>
      </p:sp>
      <p:sp>
        <p:nvSpPr>
          <p:cNvPr id="12" name="Text 10"/>
          <p:cNvSpPr/>
          <p:nvPr/>
        </p:nvSpPr>
        <p:spPr>
          <a:xfrm>
            <a:off x="6531602" y="1905071"/>
            <a:ext cx="4772965" cy="36896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Packing a Safety Kit（工具/设备）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531602" y="2325633"/>
            <a:ext cx="4771367" cy="120454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6531602" y="2325633"/>
            <a:ext cx="4771367" cy="1204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4040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Pack a bag with important things like water, snacks, a first aid kit, flashlight, and radio. Keep it where you can get it easily. This kit can help you stay safe until help arrives.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6531602" y="3917734"/>
            <a:ext cx="4771483" cy="467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B5C7E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923049" y="4557230"/>
            <a:ext cx="4771750" cy="36896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Fixing Weak Spots in Your Home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923049" y="4926192"/>
            <a:ext cx="4771751" cy="1204541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8" name="Text 16"/>
          <p:cNvSpPr/>
          <p:nvPr/>
        </p:nvSpPr>
        <p:spPr>
          <a:xfrm>
            <a:off x="923049" y="4926192"/>
            <a:ext cx="4771751" cy="12045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Check your home for weak spots and fix them. This makes your home stronger and safer during an earthquake.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gradFill rotWithShape="0" flip="none">
          <a:gsLst>
            <a:gs pos="9000">
              <a:srgbClr val="94B9FF">
                <a:alpha val="0"/>
              </a:srgbClr>
            </a:gs>
            <a:gs pos="40000">
              <a:srgbClr val="94B9FF">
                <a:alpha val="10000"/>
              </a:srgbClr>
            </a:gs>
            <a:gs pos="63000">
              <a:srgbClr val="94B9FF">
                <a:alpha val="9000"/>
              </a:srgbClr>
            </a:gs>
            <a:gs pos="84000">
              <a:srgbClr val="94B9FF">
                <a:alpha val="45000"/>
              </a:srgbClr>
            </a:gs>
          </a:gsLst>
          <a:lin ang="6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6-01-00:29:41-d0tistc75iks2gau4oag.png">    </p:cNvPr>
          <p:cNvPicPr>
            <a:picLocks noChangeAspect="1"/>
          </p:cNvPicPr>
          <p:nvPr/>
        </p:nvPicPr>
        <p:blipFill>
          <a:blip r:embed="rId1"/>
          <a:srcRect l="20060" r="0" t="9520" b="9520"/>
          <a:stretch/>
        </p:blipFill>
        <p:spPr>
          <a:xfrm>
            <a:off x="3559810" y="0"/>
            <a:ext cx="6771640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504315" y="2848610"/>
            <a:ext cx="1320165" cy="1334770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1504315" y="2848610"/>
            <a:ext cx="1320165" cy="13347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509395" y="2843530"/>
            <a:ext cx="1320165" cy="1334770"/>
          </a:xfrm>
          <a:prstGeom prst="ellipse">
            <a:avLst/>
          </a:prstGeom>
          <a:gradFill rotWithShape="1" flip="none">
            <a:gsLst>
              <a:gs pos="2000">
                <a:srgbClr val="D1DCF2">
                  <a:alpha val="83000"/>
                </a:srgbClr>
              </a:gs>
              <a:gs pos="55000">
                <a:srgbClr val="4874CB">
                  <a:alpha val="69000"/>
                </a:srgbClr>
              </a:gs>
              <a:gs pos="100000">
                <a:srgbClr val="345FB6"/>
              </a:gs>
            </a:gsLst>
            <a:path path="circle">
              <a:fillToRect r="100000" b="100000"/>
            </a:path>
            <a:tileRect t="-100000" l="-100000"/>
          </a:gradFill>
          <a:ln/>
          <a:effectLst>
            <a:outerShdw sx="100000" sy="100000" kx="0" ky="0" algn="bl" rotWithShape="0" blurRad="304800" dist="184847" dir="2700000">
              <a:srgbClr val="2e54a1">
                <a:alpha val="23922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09395" y="2843530"/>
            <a:ext cx="1320165" cy="13347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504315" y="3018790"/>
            <a:ext cx="1320165" cy="99314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142615" y="3110865"/>
            <a:ext cx="8497570" cy="6096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4874CB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What to Do During an Earthquake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3142615" y="2188845"/>
            <a:ext cx="8497570" cy="73144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>
            <a:sp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PART 02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gradFill rotWithShape="0" flip="none">
          <a:gsLst>
            <a:gs pos="9000">
              <a:srgbClr val="94B9FF">
                <a:alpha val="52000"/>
              </a:srgbClr>
            </a:gs>
            <a:gs pos="40000">
              <a:srgbClr val="94B9FF">
                <a:alpha val="36000"/>
              </a:srgbClr>
            </a:gs>
            <a:gs pos="62000">
              <a:srgbClr val="94B9FF">
                <a:alpha val="10000"/>
              </a:srgbClr>
            </a:gs>
            <a:gs pos="98000">
              <a:srgbClr val="94B9FF">
                <a:alpha val="50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10840" y="3491548"/>
            <a:ext cx="6370320" cy="2132965"/>
          </a:xfrm>
          <a:prstGeom prst="roundRect">
            <a:avLst>
              <a:gd name="adj" fmla="val 14279"/>
            </a:avLst>
          </a:prstGeom>
          <a:gradFill rotWithShape="1" flip="none">
            <a:gsLst>
              <a:gs pos="0">
                <a:srgbClr val="F6F8FD"/>
              </a:gs>
              <a:gs pos="100000">
                <a:srgbClr val="DAE3F5"/>
              </a:gs>
            </a:gsLst>
            <a:lin ang="5400000" scaled="1"/>
          </a:gradFill>
          <a:ln/>
          <a:effectLst>
            <a:outerShdw sx="100000" sy="100000" kx="0" ky="0" algn="bl" rotWithShape="0" blurRad="152400" dist="26941" dir="2700000">
              <a:srgbClr val="000000">
                <a:alpha val="32941"/>
              </a:srgbClr>
            </a:outerShdw>
          </a:effectLst>
        </p:spPr>
      </p:sp>
      <p:sp>
        <p:nvSpPr>
          <p:cNvPr id="3" name="Text 1"/>
          <p:cNvSpPr/>
          <p:nvPr/>
        </p:nvSpPr>
        <p:spPr>
          <a:xfrm>
            <a:off x="2910840" y="3491548"/>
            <a:ext cx="6370320" cy="21329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2910840" y="1233487"/>
            <a:ext cx="6370320" cy="2071370"/>
          </a:xfrm>
          <a:prstGeom prst="roundRect">
            <a:avLst>
              <a:gd name="adj" fmla="val 14279"/>
            </a:avLst>
          </a:prstGeom>
          <a:gradFill rotWithShape="1" flip="none">
            <a:gsLst>
              <a:gs pos="0">
                <a:srgbClr val="F6F8FD"/>
              </a:gs>
              <a:gs pos="100000">
                <a:srgbClr val="DAE3F5"/>
              </a:gs>
            </a:gsLst>
            <a:lin ang="5400000" scaled="1"/>
          </a:gradFill>
          <a:ln/>
          <a:effectLst>
            <a:outerShdw sx="100000" sy="100000" kx="0" ky="0" algn="bl" rotWithShape="0" blurRad="152400" dist="26941" dir="2700000">
              <a:srgbClr val="000000">
                <a:alpha val="32941"/>
              </a:srgbClr>
            </a:outerShdw>
          </a:effectLst>
        </p:spPr>
      </p:sp>
      <p:sp>
        <p:nvSpPr>
          <p:cNvPr id="5" name="Text 3"/>
          <p:cNvSpPr/>
          <p:nvPr/>
        </p:nvSpPr>
        <p:spPr>
          <a:xfrm>
            <a:off x="2910840" y="1233487"/>
            <a:ext cx="6370320" cy="207137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077845" y="1291699"/>
            <a:ext cx="4964861" cy="4788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7" name="Text 5"/>
          <p:cNvSpPr/>
          <p:nvPr/>
        </p:nvSpPr>
        <p:spPr>
          <a:xfrm>
            <a:off x="3077845" y="1291699"/>
            <a:ext cx="4964861" cy="478893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78DD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Drop Down, Find Cover, and Hold On Tight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3121660" y="1804987"/>
            <a:ext cx="5988050" cy="11811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When shaking starts, get under a strong table or desk, and cover your head and neck with your arms. Hold on until the shaking stops. This keeps you safe from falling things.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068234" y="3583415"/>
            <a:ext cx="4964861" cy="478893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</p:sp>
      <p:sp>
        <p:nvSpPr>
          <p:cNvPr id="10" name="Text 8"/>
          <p:cNvSpPr/>
          <p:nvPr/>
        </p:nvSpPr>
        <p:spPr>
          <a:xfrm>
            <a:off x="4068234" y="3583415"/>
            <a:ext cx="4964861" cy="478893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78DD3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Different Places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3091180" y="4087813"/>
            <a:ext cx="5987415" cy="11811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If you’re inside, stay there and find a safe spot（地点）. If you’re outside, go to an open space away from buildings and trees. If you’re in a car, pull over to a safe spot and stay inside. Cover your head in all situations（情况）. This helps you stay safe no matter where you are.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gradFill rotWithShape="0" flip="none">
          <a:gsLst>
            <a:gs pos="9000">
              <a:srgbClr val="94B9FF"/>
            </a:gs>
            <a:gs pos="34000">
              <a:srgbClr val="94B9FF">
                <a:alpha val="45000"/>
              </a:srgbClr>
            </a:gs>
            <a:gs pos="62000">
              <a:srgbClr val="94B9FF">
                <a:alpha val="0"/>
              </a:srgbClr>
            </a:gs>
            <a:gs pos="72000">
              <a:srgbClr val="94B9FF">
                <a:alpha val="0"/>
              </a:srgbClr>
            </a:gs>
            <a:gs pos="89000">
              <a:srgbClr val="94B9FF">
                <a:alpha val="45000"/>
              </a:srgbClr>
            </a:gs>
          </a:gsLst>
          <a:lin ang="270000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273810" y="2054797"/>
            <a:ext cx="9644380" cy="19138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indent="0" marL="0">
              <a:lnSpc>
                <a:spcPct val="100000"/>
              </a:lnSpc>
              <a:buNone/>
            </a:pPr>
            <a:endParaRPr lang="en-US" sz="1600" dirty="0"/>
          </a:p>
          <a:p>
            <a:pPr algn="ctr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ＴＨＡＮＫＳ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2025-07-25T08:35:36Z</dcterms:created>
  <dcterms:modified xsi:type="dcterms:W3CDTF">2025-07-25T08:35:36Z</dcterms:modified>
</cp:coreProperties>
</file>