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1"/>
  </p:handoutMasterIdLst>
  <p:sldIdLst>
    <p:sldId id="257" r:id="rId3"/>
    <p:sldId id="258" r:id="rId4"/>
    <p:sldId id="260" r:id="rId5"/>
    <p:sldId id="267" r:id="rId6"/>
    <p:sldId id="270" r:id="rId7"/>
    <p:sldId id="276" r:id="rId8"/>
    <p:sldId id="280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1141142196" name="邢浩宇" initials="邢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8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9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仿宋" panose="02010609060101010101" charset="-122"/>
                <a:cs typeface="仿宋" panose="02010609060101010101" charset="-122"/>
              </a:rPr>
            </a:fld>
            <a:endParaRPr lang="zh-CN" altLang="en-US"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仿宋" panose="02010609060101010101" charset="-122"/>
                <a:cs typeface="仿宋" panose="02010609060101010101" charset="-122"/>
              </a:rPr>
            </a:fld>
            <a:endParaRPr lang="zh-CN" altLang="en-US"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仿宋" panose="02010609060101010101" charset="-122"/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仿宋" panose="02010609060101010101" charset="-122"/>
                <a:cs typeface="仿宋" panose="0201060906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仿宋" panose="02010609060101010101" charset="-122"/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仿宋" panose="02010609060101010101" charset="-122"/>
                <a:cs typeface="仿宋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仿宋" panose="02010609060101010101" charset="-122"/>
        <a:cs typeface="仿宋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仿宋" panose="02010609060101010101" charset="-122"/>
        <a:cs typeface="仿宋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仿宋" panose="02010609060101010101" charset="-122"/>
        <a:cs typeface="仿宋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仿宋" panose="02010609060101010101" charset="-122"/>
        <a:cs typeface="仿宋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仿宋" panose="02010609060101010101" charset="-122"/>
        <a:cs typeface="仿宋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仿宋" panose="02010609060101010101" charset="-122"/>
                <a:cs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仿宋" panose="02010609060101010101" charset="-122"/>
                <a:cs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仿宋" panose="02010609060101010101" charset="-122"/>
                <a:cs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仿宋" panose="02010609060101010101" charset="-122"/>
          <a:ea typeface="+mj-ea"/>
          <a:cs typeface="仿宋" panose="0201060906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仿宋" panose="02010609060101010101" charset="-122"/>
          <a:ea typeface="+mn-ea"/>
          <a:cs typeface="仿宋" panose="02010609060101010101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仿宋" panose="02010609060101010101" charset="-122"/>
          <a:ea typeface="+mn-ea"/>
          <a:cs typeface="仿宋" panose="02010609060101010101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仿宋" panose="02010609060101010101" charset="-122"/>
          <a:ea typeface="+mn-ea"/>
          <a:cs typeface="仿宋" panose="02010609060101010101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仿宋" panose="02010609060101010101" charset="-122"/>
          <a:ea typeface="+mn-ea"/>
          <a:cs typeface="仿宋" panose="02010609060101010101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仿宋" panose="02010609060101010101" charset="-122"/>
          <a:ea typeface="+mn-ea"/>
          <a:cs typeface="仿宋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2.xml"/><Relationship Id="rId10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3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8.xml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tags" Target="../tags/tag7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115" y="3467862"/>
            <a:ext cx="992423" cy="51261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540250" y="2237740"/>
            <a:ext cx="5534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000000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仿宋" panose="02010609060101010101" charset="-122"/>
                <a:sym typeface="汉仪傲娇体简" panose="02010509060101010101" charset="-122"/>
              </a:rPr>
              <a:t>佳作分享</a:t>
            </a:r>
            <a:endParaRPr lang="zh-CN" altLang="en-US" sz="9600" dirty="0">
              <a:solidFill>
                <a:srgbClr val="000000"/>
              </a:solidFill>
              <a:latin typeface="汉仪星宇体简" panose="00020600040101010101" pitchFamily="18" charset="-122"/>
              <a:ea typeface="汉仪星宇体简" panose="00020600040101010101" pitchFamily="18" charset="-122"/>
              <a:cs typeface="仿宋" panose="02010609060101010101" charset="-122"/>
              <a:sym typeface="汉仪傲娇体简" panose="020105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 txBox="1"/>
          <p:nvPr>
            <p:custDataLst>
              <p:tags r:id="rId2"/>
            </p:custDataLst>
          </p:nvPr>
        </p:nvSpPr>
        <p:spPr>
          <a:xfrm>
            <a:off x="4277360" y="2728595"/>
            <a:ext cx="125984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Arial" panose="020B0604020202020204" pitchFamily="34" charset="0"/>
              </a:rPr>
              <a:t>02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文本框 23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 txBox="1"/>
          <p:nvPr>
            <p:custDataLst>
              <p:tags r:id="rId3"/>
            </p:custDataLst>
          </p:nvPr>
        </p:nvSpPr>
        <p:spPr>
          <a:xfrm>
            <a:off x="3816350" y="3743960"/>
            <a:ext cx="218186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看透题目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30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7" name="文本框 26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 txBox="1"/>
          <p:nvPr>
            <p:custDataLst>
              <p:tags r:id="rId4"/>
            </p:custDataLst>
          </p:nvPr>
        </p:nvSpPr>
        <p:spPr>
          <a:xfrm>
            <a:off x="6851651" y="2728595"/>
            <a:ext cx="125984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Arial" panose="020B0604020202020204" pitchFamily="34" charset="0"/>
              </a:rPr>
              <a:t>03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" name="文本框 27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 txBox="1"/>
          <p:nvPr>
            <p:custDataLst>
              <p:tags r:id="rId5"/>
            </p:custDataLst>
          </p:nvPr>
        </p:nvSpPr>
        <p:spPr>
          <a:xfrm>
            <a:off x="6666865" y="3741421"/>
            <a:ext cx="1629411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范文欣赏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80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1" name="文本框 30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 txBox="1"/>
          <p:nvPr>
            <p:custDataLst>
              <p:tags r:id="rId6"/>
            </p:custDataLst>
          </p:nvPr>
        </p:nvSpPr>
        <p:spPr>
          <a:xfrm>
            <a:off x="9425940" y="2728595"/>
            <a:ext cx="125984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Arial" panose="020B0604020202020204" pitchFamily="34" charset="0"/>
              </a:rPr>
              <a:t>04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2" name="文本框 31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 txBox="1"/>
          <p:nvPr>
            <p:custDataLst>
              <p:tags r:id="rId7"/>
            </p:custDataLst>
          </p:nvPr>
        </p:nvSpPr>
        <p:spPr>
          <a:xfrm>
            <a:off x="9241155" y="3743961"/>
            <a:ext cx="1629411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评析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30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 txBox="1"/>
          <p:nvPr>
            <p:custDataLst>
              <p:tags r:id="rId8"/>
            </p:custDataLst>
          </p:nvPr>
        </p:nvSpPr>
        <p:spPr>
          <a:xfrm>
            <a:off x="1691005" y="2728595"/>
            <a:ext cx="125984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Arial" panose="020B0604020202020204" pitchFamily="34" charset="0"/>
              </a:rPr>
              <a:t>01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文本框 7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 txBox="1"/>
          <p:nvPr>
            <p:custDataLst>
              <p:tags r:id="rId9"/>
            </p:custDataLst>
          </p:nvPr>
        </p:nvSpPr>
        <p:spPr>
          <a:xfrm>
            <a:off x="1518285" y="3743961"/>
            <a:ext cx="1629411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原题呈现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40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>
                <a:latin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e7d195523061f1c0092ce48a5fc95870a0687ac45bc8b2caB227BFDC40F9DB2B7A559DE97B8BDC6E716585DDCE188C7BF488BAA08C98985C74A3E1B5E305210FABE6A8AE2A6A8AB67019A6860E9B7AF5A1AA0AE848054FD2292C11D02CA017BFBB3E67E2D7C71CE3B489A22E9D8CF6970AFE47064DEFADBFDE77AC9F8F0B49A18D0932244AC73491</a:t>
            </a:r>
            <a:endParaRPr lang="zh-CN" altLang="en-US" sz="135">
              <a:latin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1" name="图片 20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3745" y="155576"/>
            <a:ext cx="3469005" cy="23139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90" h="3060">
                <a:moveTo>
                  <a:pt x="0" y="0"/>
                </a:moveTo>
                <a:lnTo>
                  <a:pt x="4590" y="0"/>
                </a:lnTo>
                <a:lnTo>
                  <a:pt x="4590" y="3060"/>
                </a:lnTo>
                <a:lnTo>
                  <a:pt x="0" y="306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31" grpId="0"/>
      <p:bldP spid="3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9255" y="362585"/>
            <a:ext cx="738505" cy="785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dirty="0">
                <a:solidFill>
                  <a:srgbClr val="DCDCDC"/>
                </a:solidFill>
                <a:latin typeface="仿宋" panose="02010609060101010101" charset="-122"/>
                <a:ea typeface="微软雅黑" panose="020B0503020204020204" charset="-122"/>
                <a:cs typeface="仿宋" panose="02010609060101010101" charset="-122"/>
                <a:sym typeface="Arial" panose="020B0604020202020204" pitchFamily="34" charset="0"/>
              </a:rPr>
              <a:t>壹</a:t>
            </a:r>
            <a:endParaRPr lang="zh-CN" altLang="en-US" sz="3600" dirty="0">
              <a:solidFill>
                <a:srgbClr val="DCDCDC"/>
              </a:solidFill>
              <a:latin typeface="仿宋" panose="02010609060101010101" charset="-122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e7d195523061f1c0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>
                <a:latin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e7d195523061f1c0092ce48a5fc95870a0687ac45bc8b2caB227BFDC40F9DB2B7A559DE97B8BDC6E716585DDCE188C7BF488BAA08C98985C74A3E1B5E305210FABE6A8AE2A6A8AB67019A6860E9B7AF5A1AA0AE848054FD2292C11D02CA017BFBB3E67E2D7C71CE3B489A22E9D8CF6970AFE47064DEFADBFDE77AC9F8F0B49A18D0932244AC73491</a:t>
            </a:r>
            <a:endParaRPr lang="zh-CN" altLang="en-US" sz="135">
              <a:latin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contrast="6000"/>
          </a:blip>
          <a:srcRect t="9864"/>
          <a:stretch>
            <a:fillRect/>
          </a:stretch>
        </p:blipFill>
        <p:spPr>
          <a:xfrm>
            <a:off x="6259195" y="938530"/>
            <a:ext cx="5349875" cy="44450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1062990" y="1208405"/>
            <a:ext cx="43776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选择原因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材料人物和事件发生于陕西西安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材料事件发生于</a:t>
            </a:r>
            <a:r>
              <a:rPr lang="en-US" altLang="zh-CN"/>
              <a:t>2025</a:t>
            </a:r>
            <a:r>
              <a:rPr lang="zh-CN" altLang="en-US"/>
              <a:t>年春运，时间跨度小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文章要求写自己的事，符合陕西作文题目贴近生活实际，注重品德修养，培育文化自信，关注成长体验的方向（参见</a:t>
            </a:r>
            <a:r>
              <a:rPr lang="en-US" altLang="zh-CN"/>
              <a:t>2025</a:t>
            </a:r>
            <a:r>
              <a:rPr lang="zh-CN" altLang="en-US"/>
              <a:t>，</a:t>
            </a:r>
            <a:r>
              <a:rPr lang="en-US" altLang="zh-CN"/>
              <a:t>2024</a:t>
            </a:r>
            <a:r>
              <a:rPr lang="zh-CN" altLang="en-US"/>
              <a:t>陕西中考）</a:t>
            </a:r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5394325" y="3846830"/>
            <a:ext cx="4020820" cy="554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171950" y="4227195"/>
            <a:ext cx="1478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多省</a:t>
            </a:r>
            <a:r>
              <a:rPr lang="en-US" altLang="zh-CN"/>
              <a:t>2025</a:t>
            </a:r>
            <a:r>
              <a:rPr lang="zh-CN" altLang="en-US"/>
              <a:t>中考出现该关键词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5078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9226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9277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3278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6221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101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34439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6671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6221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101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27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927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0371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0737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6221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101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27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927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667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443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8361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0281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6221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101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27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927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667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443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0737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0371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028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836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4" grpId="2"/>
      <p:bldP spid="4" grpId="3"/>
      <p:bldP spid="18" grpId="1"/>
      <p:bldP spid="22" grpId="0"/>
      <p:bldP spid="4" grpId="4"/>
      <p:bldP spid="18" grpId="2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/>
          <p:cNvSpPr/>
          <p:nvPr/>
        </p:nvSpPr>
        <p:spPr>
          <a:xfrm>
            <a:off x="11522711" y="-12700"/>
            <a:ext cx="668020" cy="6891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9255" y="362585"/>
            <a:ext cx="738505" cy="785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dirty="0">
                <a:solidFill>
                  <a:srgbClr val="DCDCDC"/>
                </a:solidFill>
                <a:latin typeface="仿宋" panose="02010609060101010101" charset="-122"/>
                <a:ea typeface="微软雅黑" panose="020B0503020204020204" charset="-122"/>
                <a:cs typeface="仿宋" panose="02010609060101010101" charset="-122"/>
                <a:sym typeface="Arial" panose="020B0604020202020204" pitchFamily="34" charset="0"/>
              </a:rPr>
              <a:t>贰</a:t>
            </a:r>
            <a:endParaRPr lang="zh-CN" altLang="en-US" sz="3600" dirty="0">
              <a:solidFill>
                <a:srgbClr val="DCDCDC"/>
              </a:solidFill>
              <a:latin typeface="仿宋" panose="02010609060101010101" charset="-122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e7d195523061f1c0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>
                <a:latin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e7d195523061f1c0092ce48a5fc95870a0687ac45bc8b2caB227BFDC40F9DB2B7A559DE97B8BDC6E716585DDCE188C7BF488BAA08C98985C74A3E1B5E305210FABE6A8AE2A6A8AB67019A6860E9B7AF5A1AA0AE848054FD2292C11D02CA017BFBB3E67E2D7C71CE3B489A22E9D8CF6970AFE47064DEFADBFDE77AC9F8F0B49A18D0932244AC73491</a:t>
            </a:r>
            <a:endParaRPr lang="zh-CN" altLang="en-US" sz="135">
              <a:latin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7760" y="1546225"/>
            <a:ext cx="9931400" cy="600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审题三步走</a:t>
            </a:r>
            <a:endParaRPr lang="zh-CN" altLang="en-US" sz="2400"/>
          </a:p>
          <a:p>
            <a:r>
              <a:rPr lang="zh-CN" altLang="en-US"/>
              <a:t>①审材料。</a:t>
            </a:r>
            <a:endParaRPr lang="zh-CN" altLang="en-US"/>
          </a:p>
          <a:p>
            <a:r>
              <a:rPr lang="zh-CN" altLang="en-US"/>
              <a:t>这是一道带材料的命题作文。题目给出两段材料，第一段引用陶行知的名言，第二段以陈佩佳的真实事例为支撑，写作应从“小人物的大价值”出发，理解“中国名片”的深层含义。</a:t>
            </a:r>
            <a:endParaRPr lang="zh-CN" altLang="en-US"/>
          </a:p>
          <a:p>
            <a:r>
              <a:rPr lang="zh-CN" altLang="en-US"/>
              <a:t>②审题目关键词。</a:t>
            </a:r>
            <a:endParaRPr lang="zh-CN" altLang="en-US"/>
          </a:p>
          <a:p>
            <a:r>
              <a:rPr lang="zh-CN" altLang="en-US"/>
              <a:t>题目核心关键词为“我”“中国名片”。“我”，即写作主体是第一人称，强调个体视角与真实体验。“中国名片”是核心比喻，象征国家形象的缩影、文明素养的体现、民族精神的承载者。</a:t>
            </a:r>
            <a:endParaRPr lang="zh-CN" altLang="en-US"/>
          </a:p>
          <a:p>
            <a:r>
              <a:rPr lang="zh-CN" altLang="en-US"/>
              <a:t>③审写作方向。</a:t>
            </a:r>
            <a:endParaRPr lang="zh-CN" altLang="en-US"/>
          </a:p>
          <a:p>
            <a:r>
              <a:rPr lang="zh-CN" altLang="en-US"/>
              <a:t>可从个人兴趣爱好入手：通过学习和传播书法艺术，展现中国传统文化魅力</a:t>
            </a:r>
            <a:endParaRPr lang="zh-CN" altLang="en-US"/>
          </a:p>
          <a:p>
            <a:r>
              <a:rPr lang="zh-CN" altLang="en-US"/>
              <a:t>可从日常角色出发，有和外国人进行过交流的可以写（虽然应该没有）</a:t>
            </a:r>
            <a:endParaRPr lang="zh-CN" altLang="en-US"/>
          </a:p>
          <a:p>
            <a:r>
              <a:rPr lang="zh-CN" altLang="en-US"/>
              <a:t>可从成长挑战切入，如参与校园科创比赛；如参加校园田径队，用拼搏展现中国少年的奋进姿态。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389255" y="362585"/>
            <a:ext cx="738505" cy="785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dirty="0">
                <a:solidFill>
                  <a:srgbClr val="DCDCDC"/>
                </a:solidFill>
                <a:latin typeface="仿宋" panose="02010609060101010101" charset="-122"/>
                <a:ea typeface="微软雅黑" panose="020B0503020204020204" charset="-122"/>
                <a:cs typeface="仿宋" panose="02010609060101010101" charset="-122"/>
                <a:sym typeface="Arial" panose="020B0604020202020204" pitchFamily="34" charset="0"/>
              </a:rPr>
              <a:t>叁</a:t>
            </a:r>
            <a:endParaRPr lang="zh-CN" altLang="en-US" sz="3600" dirty="0">
              <a:solidFill>
                <a:srgbClr val="DCDCDC"/>
              </a:solidFill>
              <a:latin typeface="仿宋" panose="02010609060101010101" charset="-122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e7d195523061f1c0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>
                <a:latin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e7d195523061f1c0092ce48a5fc95870a0687ac45bc8b2caB227BFDC40F9DB2B7A559DE97B8BDC6E716585DDCE188C7BF488BAA08C98985C74A3E1B5E305210FABE6A8AE2A6A8AB67019A6860E9B7AF5A1AA0AE848054FD2292C11D02CA017BFBB3E67E2D7C71CE3B489A22E9D8CF6970AFE47064DEFADBFDE77AC9F8F0B49A18D0932244AC73491</a:t>
            </a:r>
            <a:endParaRPr lang="zh-CN" altLang="en-US" sz="135">
              <a:latin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29385" y="713740"/>
            <a:ext cx="977328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我也是一张“中国名片”</a:t>
            </a:r>
            <a:endParaRPr lang="zh-CN" altLang="en-US"/>
          </a:p>
          <a:p>
            <a:pPr indent="355600" fontAlgn="auto"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/>
              <a:t>飞机缓缓降落在伦敦希思罗机场，舷窗外是灰蒙蒙的天空和整齐排列的红砖屋顶。这是我第一次走出国门，参加为期两周的中英青少年文化交流项目。机舱门打开前.我下意识地整理了一下衣服领子，心里有些紧张，又有些期待。</a:t>
            </a:r>
            <a:endParaRPr lang="zh-CN" altLang="en-US" sz="1400"/>
          </a:p>
          <a:p>
            <a:pPr indent="355600" fontAlgn="auto"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/>
              <a:t>在寄宿家庭的学校里，我被安排进一个八年级班级交流。一次课间，我拿出笔记本抄写《论语》：“有朋自远方来，不亦乐乎？”同桌汤姆好奇地凑过来：“这是什么？写的是什么内容？”我笑着解释：“这是中国经典《论语》里的一句话，意思是‘有朋友从远方来，难道不是一件快乐的事吗？’”他点点头，又指着汉字说：“这些字真有意思，像一幅幅小画。”他试着画了几笔，歪歪扭扭地写下“人”字，我们都笑了。后来，他主动找我学写中文名“汤姆”，虽然笔顺全错，却让我感到一丝温暖。</a:t>
            </a:r>
            <a:endParaRPr lang="zh-CN" altLang="en-US" sz="1400"/>
          </a:p>
          <a:p>
            <a:pPr indent="355600" fontAlgn="auto"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/>
              <a:t>历史课上，老师讲到工业革命，提到中国同期科技发展较慢。有同学说：“那时候中国好像没什么发明。”我鼓起勇气举手说：“其实清朝也有技术传承，比如传统建筑、中医药和印刷术。”我简单介绍了活字印刷和宣纸制作，虽不够专业，但老师点头说:</a:t>
            </a:r>
            <a:r>
              <a:rPr lang="zh-CN" altLang="en-US" sz="1400">
                <a:sym typeface="+mn-ea"/>
              </a:rPr>
              <a:t>“谢谢你，为我们补充</a:t>
            </a:r>
            <a:r>
              <a:rPr lang="zh-CN" altLang="en-US" sz="1400"/>
              <a:t>了不同的视角。那一刻,</a:t>
            </a:r>
            <a:r>
              <a:rPr lang="zh-CN" altLang="en-US" sz="1400">
                <a:sym typeface="+mn-ea"/>
              </a:rPr>
              <a:t>我没有成为焦点，但我知道,</a:t>
            </a:r>
            <a:r>
              <a:rPr lang="zh-CN" altLang="en-US" sz="1400"/>
              <a:t>我让一个被忽略的声音被听见了。</a:t>
            </a:r>
            <a:endParaRPr lang="zh-CN" altLang="en-US" sz="1400"/>
          </a:p>
          <a:p>
            <a:pPr indent="355600" fontAlgn="auto"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/>
              <a:t>周末，我在客厅练习书法。房东阿姨看到后，饶有兴趣地请我教她写名字。我一笔一画教她写她的中文名字“丽莉”，她小心翼翼地模仿，笑着说：“这比用键盘难多了，但很有意思。”后来，她把那张纸贴在了冰箱上。那一刻，我忽然明白：文化的传播，不一定要在讲台上,也可以在家常的午后，在一次笨拙的尝试中悄然发生。</a:t>
            </a:r>
            <a:endParaRPr lang="zh-CN" altLang="en-US" sz="1400"/>
          </a:p>
          <a:p>
            <a:pPr indent="355600" fontAlgn="auto"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/>
              <a:t>回国前，汤姆送了我一张英国火车票纪念卡。我在背面用小楷写下：“海内存知己，天涯若比邻。”我对他说:“这是唐朝诗人王勃写的，意思是只要彼此是知己，哪怕远隔天涯，也像近邻一样。他轻声念了一遍，眼睛亮了起来：“That’s beautiful.”他小心地把卡片放进钱包说：“等我去中国时，我会带着它去找你的。”分别时，我们之间没有华丽的辞藻，但这句古诗，成了我们之间最真挚的约定。</a:t>
            </a:r>
            <a:endParaRPr lang="zh-CN" altLang="en-US" sz="1400"/>
          </a:p>
          <a:p>
            <a:pPr indent="355600" fontAlgn="auto"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/>
              <a:t>回国的航班上，我翻看着手机里的照片；歪歪扭扭的汉字、冰箱上的练习纸、课堂笔记……·它们都是真实的痕迹。我终于明白，所谓“中国名片”，不一定惊艳世界。它可以是一次耐心地解释，一次真诚的分享，一次不回避差异的对话。我不必成为别人眼中的“代表”，只要我真实地表达、温柔地交流，用行动传递善意与理解，我就是一个鲜活的中国符号，就是一张“中国名片”。</a:t>
            </a:r>
            <a:endParaRPr lang="zh-CN" altLang="en-US" sz="14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389255" y="362585"/>
            <a:ext cx="738505" cy="785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dirty="0">
                <a:solidFill>
                  <a:srgbClr val="DCDCDC"/>
                </a:solidFill>
                <a:latin typeface="仿宋" panose="02010609060101010101" charset="-122"/>
                <a:ea typeface="微软雅黑" panose="020B0503020204020204" charset="-122"/>
                <a:cs typeface="仿宋" panose="02010609060101010101" charset="-122"/>
                <a:sym typeface="Arial" panose="020B0604020202020204" pitchFamily="34" charset="0"/>
              </a:rPr>
              <a:t>肆</a:t>
            </a:r>
            <a:endParaRPr lang="zh-CN" altLang="en-US" sz="3600" dirty="0">
              <a:solidFill>
                <a:srgbClr val="DCDCDC"/>
              </a:solidFill>
              <a:latin typeface="仿宋" panose="02010609060101010101" charset="-122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e7d195523061f1c0" descr="e7d195523061f1c0092ce48a5fc95870a0687ac45bc8b2caB227BFDC40F9DB2B7A559DE97B8BDC6E716585DDCE188C7BF488BAA08C98985C74A3E1B5E305210FABE6A8AE2A6A8AB67019A6860E9B7AF5A1AA0AE848054FD2206BFAFCB67EEB796EFD392E519797EB6E7F7619C309970D4AE2155916F4D4D353DC3281B35C9DA8DDB86121B124719C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>
                <a:latin typeface="仿宋" panose="02010609060101010101" charset="-122"/>
                <a:cs typeface="仿宋" panose="02010609060101010101" charset="-122"/>
                <a:sym typeface="Arial" panose="020B0604020202020204" pitchFamily="34" charset="0"/>
              </a:rPr>
              <a:t>e7d195523061f1c0092ce48a5fc95870a0687ac45bc8b2caB227BFDC40F9DB2B7A559DE97B8BDC6E716585DDCE188C7BF488BAA08C98985C74A3E1B5E305210FABE6A8AE2A6A8AB67019A6860E9B7AF5A1AA0AE848054FD2292C11D02CA017BFBB3E67E2D7C71CE3B489A22E9D8CF6970AFE47064DEFADBFDE77AC9F8F0B49A18D0932244AC73491</a:t>
            </a:r>
            <a:endParaRPr lang="zh-CN" altLang="en-US" sz="135">
              <a:latin typeface="仿宋" panose="02010609060101010101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3570" y="1296035"/>
            <a:ext cx="88823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①文化融入自然，不刻意说教。文章将《论语》名句、书法、活字印刷等文化元素，自然融入与外国友人的互动中，无生硬灌输感，让文化魅力在真诚交流中潜移默化地传递，体现“润物无声”的表达智慧。</a:t>
            </a:r>
            <a:endParaRPr lang="zh-CN" altLang="en-US" sz="2800"/>
          </a:p>
          <a:p>
            <a:r>
              <a:rPr lang="zh-CN" altLang="en-US" sz="2800"/>
              <a:t>②主旨鲜明，层层递进。文章以“我也是一张‘中国名片’”为核心，通过“文化分享一课堂发声一生活传播情感联结”四个层次逐步深化主题，展现“我”在异国他乡以真诚与知识传递中国形象的过程，体现新时代青少年的文化自觉与平和自信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6200000" flipH="1">
            <a:off x="121285" y="-121285"/>
            <a:ext cx="2305050" cy="25476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30" h="4012">
                <a:moveTo>
                  <a:pt x="0" y="0"/>
                </a:moveTo>
                <a:lnTo>
                  <a:pt x="3630" y="0"/>
                </a:lnTo>
                <a:lnTo>
                  <a:pt x="3630" y="4012"/>
                </a:lnTo>
                <a:lnTo>
                  <a:pt x="0" y="40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095" y="3998247"/>
            <a:ext cx="992423" cy="51261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886642" y="2649325"/>
            <a:ext cx="1609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000000"/>
                </a:solidFill>
                <a:latin typeface="仿宋" panose="02010609060101010101" charset="-122"/>
                <a:ea typeface="汉仪星宇体简" panose="00020600040101010101" pitchFamily="18" charset="-122"/>
                <a:cs typeface="仿宋" panose="02010609060101010101" charset="-122"/>
                <a:sym typeface="Arial" panose="020B0604020202020204" pitchFamily="34" charset="0"/>
              </a:rPr>
              <a:t>见</a:t>
            </a:r>
            <a:endParaRPr lang="zh-CN" altLang="en-US" sz="11500" dirty="0">
              <a:solidFill>
                <a:srgbClr val="000000"/>
              </a:solidFill>
              <a:latin typeface="仿宋" panose="02010609060101010101" charset="-122"/>
              <a:ea typeface="汉仪星宇体简" panose="00020600040101010101" pitchFamily="18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49950" y="500350"/>
            <a:ext cx="20264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rgbClr val="000000"/>
                </a:solidFill>
                <a:latin typeface="仿宋" panose="02010609060101010101" charset="-122"/>
                <a:ea typeface="汉仪星宇体简" panose="00020600040101010101" pitchFamily="18" charset="-122"/>
                <a:cs typeface="仿宋" panose="02010609060101010101" charset="-122"/>
                <a:sym typeface="Arial" panose="020B0604020202020204" pitchFamily="34" charset="0"/>
              </a:rPr>
              <a:t>再</a:t>
            </a:r>
            <a:endParaRPr lang="zh-CN" altLang="en-US" sz="19900" dirty="0">
              <a:solidFill>
                <a:srgbClr val="000000"/>
              </a:solidFill>
              <a:latin typeface="仿宋" panose="02010609060101010101" charset="-122"/>
              <a:ea typeface="汉仪星宇体简" panose="00020600040101010101" pitchFamily="18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p="http://schemas.openxmlformats.org/presentationml/2006/main">
  <p:tag name="KSO_WM_DIAGRAM_VIRTUALLY_FRAME" val="{&quot;height&quot;:293.12496062992125,&quot;left&quot;:118.6,&quot;top&quot;:139.72511811023622,&quot;width&quot;:784.8500787401575}"/>
</p:tagLst>
</file>

<file path=ppt/tags/tag65.xml><?xml version="1.0" encoding="utf-8"?>
<p:tagLst xmlns:p="http://schemas.openxmlformats.org/presentationml/2006/main">
  <p:tag name="KSO_WM_DIAGRAM_VIRTUALLY_FRAME" val="{&quot;height&quot;:293.12496062992125,&quot;left&quot;:118.6,&quot;top&quot;:139.72511811023622,&quot;width&quot;:784.8500787401575}"/>
</p:tagLst>
</file>

<file path=ppt/tags/tag66.xml><?xml version="1.0" encoding="utf-8"?>
<p:tagLst xmlns:p="http://schemas.openxmlformats.org/presentationml/2006/main">
  <p:tag name="KSO_WM_DIAGRAM_VIRTUALLY_FRAME" val="{&quot;height&quot;:293.12496062992125,&quot;left&quot;:118.6,&quot;top&quot;:139.72511811023622,&quot;width&quot;:784.8500787401575}"/>
</p:tagLst>
</file>

<file path=ppt/tags/tag67.xml><?xml version="1.0" encoding="utf-8"?>
<p:tagLst xmlns:p="http://schemas.openxmlformats.org/presentationml/2006/main">
  <p:tag name="KSO_WM_DIAGRAM_VIRTUALLY_FRAME" val="{&quot;height&quot;:293.12496062992125,&quot;left&quot;:118.6,&quot;top&quot;:139.72511811023622,&quot;width&quot;:784.8500787401575}"/>
</p:tagLst>
</file>

<file path=ppt/tags/tag68.xml><?xml version="1.0" encoding="utf-8"?>
<p:tagLst xmlns:p="http://schemas.openxmlformats.org/presentationml/2006/main">
  <p:tag name="KSO_WM_DIAGRAM_VIRTUALLY_FRAME" val="{&quot;height&quot;:293.12496062992125,&quot;left&quot;:118.6,&quot;top&quot;:139.72511811023622,&quot;width&quot;:784.8500787401575}"/>
</p:tagLst>
</file>

<file path=ppt/tags/tag69.xml><?xml version="1.0" encoding="utf-8"?>
<p:tagLst xmlns:p="http://schemas.openxmlformats.org/presentationml/2006/main">
  <p:tag name="KSO_WM_DIAGRAM_VIRTUALLY_FRAME" val="{&quot;height&quot;:293.12496062992125,&quot;left&quot;:118.6,&quot;top&quot;:139.72511811023622,&quot;width&quot;:784.850078740157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3.12496062992125,&quot;left&quot;:118.6,&quot;top&quot;:139.72511811023622,&quot;width&quot;:784.8500787401575}"/>
</p:tagLst>
</file>

<file path=ppt/tags/tag71.xml><?xml version="1.0" encoding="utf-8"?>
<p:tagLst xmlns:p="http://schemas.openxmlformats.org/presentationml/2006/main">
  <p:tag name="KSO_WM_DIAGRAM_VIRTUALLY_FRAME" val="{&quot;height&quot;:293.12496062992125,&quot;left&quot;:118.6,&quot;top&quot;:139.72511811023622,&quot;width&quot;:784.8500787401575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UNIT_PLACING_PICTURE_USER_VIEWPORT" val="{&quot;height&quot;:8910,&quot;width&quot;:15840}"/>
</p:tagLst>
</file>

<file path=ppt/tags/tag7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9.xml><?xml version="1.0" encoding="utf-8"?>
<p:tagLst xmlns:p="http://schemas.openxmlformats.org/presentationml/2006/main">
  <p:tag name="commondata" val="eyJoZGlkIjoiNmIyOWNmNzNjY2YzYjFiYzYyMzAxMzJmMjM1N2UzYz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仿宋"/>
        <a:ea typeface="微软雅黑"/>
        <a:cs typeface=""/>
      </a:majorFont>
      <a:minorFont>
        <a:latin typeface="仿宋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仿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仿宋"/>
        <a:font script="Hant" typeface="新細明體"/>
        <a:font script="Arab" typeface="仿宋"/>
        <a:font script="Hebr" typeface="仿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仿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仿宋"/>
        <a:font script="Hant" typeface="新細明體"/>
        <a:font script="Arab" typeface="仿宋"/>
        <a:font script="Hebr" typeface="仿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3018</Words>
  <Application>WPS 演示</Application>
  <PresentationFormat>宽屏</PresentationFormat>
  <Paragraphs>74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仿宋</vt:lpstr>
      <vt:lpstr>Wingdings</vt:lpstr>
      <vt:lpstr>汉仪星宇体简</vt:lpstr>
      <vt:lpstr>汉仪傲娇体简</vt:lpstr>
      <vt:lpstr>微软雅黑</vt:lpstr>
      <vt:lpstr>Meiryo</vt:lpstr>
      <vt:lpstr>Arial Unicode MS</vt:lpstr>
      <vt:lpstr>Calibri</vt:lpstr>
      <vt:lpstr>方正舒体</vt:lpstr>
      <vt:lpstr>汉仪书宋二简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邢浩宇</cp:lastModifiedBy>
  <cp:revision>156</cp:revision>
  <dcterms:created xsi:type="dcterms:W3CDTF">2019-06-19T02:08:00Z</dcterms:created>
  <dcterms:modified xsi:type="dcterms:W3CDTF">2025-08-27T08:40:01Z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6673662C09274CAF82A76A41EEA527D8_11</vt:lpwstr>
  </property>
</Properties>
</file>